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6B01D9-4B05-40B9-82CE-52AE19809508}" type="datetimeFigureOut">
              <a:rPr lang="fr-FR"/>
              <a:pPr>
                <a:defRPr/>
              </a:pPr>
              <a:t>29/09/2021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39D74B-C13E-4E85-B137-9161695A17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1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1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3EFFF1-AD15-42AB-8737-72A8DFC4618D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1A0EA8-9781-4B43-A853-65EBC7B2F8F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5834-039F-4FB2-BFE8-66E861D72E20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6BFE-BFB3-4296-A907-C6907626AFF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91CF2-209E-40B9-9F6A-2D8B19C5F762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3115-DCE9-4E1B-8F0B-C3BDBBA2B84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4EAC9-4A00-42A2-95C1-1385886F1F86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E76A-2163-4A49-A51B-190168855FA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orme libre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orme libre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orme libre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0BA77-88A6-4254-91D3-180070324D65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C01CD4-D0A0-4393-83AC-831CFD06ED6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5" y="17705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5" y="17705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309E81-6560-4162-B73D-2ACC1FC80D4B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C1CEE7-5C84-496D-8C8B-71C622EBEA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EA8E63-4C04-4592-BCA4-4A7361861C83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1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F83A18-9652-4921-962B-22B17453709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1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E040-E18F-4BFA-8F97-2BD87F0B14C8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021A-E550-48B1-9642-9FDCEA6A459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225854-D0DE-4EF6-ACB4-35565FC65027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9394FA-B2D3-4EDE-B3F1-BF1E8368050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1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8C6-1500-4F64-8B45-B7DDA756ADB8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58AD-987B-41B0-A59F-3AAB4793DB4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e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necteur droit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necteur droit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necteur droit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3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6D1BDC-DC69-4459-9C38-46E4F1613FEF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2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9CC4A-B2A5-45FD-83D0-D914D457637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6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D285390-58DB-4E74-9F29-34A173526CFA}" type="datetimeFigureOut">
              <a:rPr lang="fr-FR"/>
              <a:pPr>
                <a:defRPr/>
              </a:pPr>
              <a:t>29/09/2021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4135B92-2DA8-49B1-9E02-AB99A2A18E2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18" r:id="rId2"/>
    <p:sldLayoutId id="2147483924" r:id="rId3"/>
    <p:sldLayoutId id="2147483925" r:id="rId4"/>
    <p:sldLayoutId id="2147483926" r:id="rId5"/>
    <p:sldLayoutId id="2147483919" r:id="rId6"/>
    <p:sldLayoutId id="2147483927" r:id="rId7"/>
    <p:sldLayoutId id="2147483920" r:id="rId8"/>
    <p:sldLayoutId id="2147483928" r:id="rId9"/>
    <p:sldLayoutId id="2147483921" r:id="rId10"/>
    <p:sldLayoutId id="2147483922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tx2">
                    <a:satMod val="200000"/>
                  </a:schemeClr>
                </a:solidFill>
              </a:rPr>
              <a:t>FORMATION DU </a:t>
            </a:r>
            <a:r>
              <a:rPr lang="fr-FR" b="1" dirty="0" smtClean="0">
                <a:solidFill>
                  <a:schemeClr val="tx2">
                    <a:satMod val="200000"/>
                  </a:schemeClr>
                </a:solidFill>
              </a:rPr>
              <a:t>13</a:t>
            </a:r>
            <a:r>
              <a:rPr lang="fr-FR" b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2">
                    <a:satMod val="200000"/>
                  </a:schemeClr>
                </a:solidFill>
              </a:rPr>
              <a:t>10 2021</a:t>
            </a:r>
            <a:br>
              <a:rPr lang="fr-FR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FR" sz="2800" b="1" dirty="0" smtClean="0">
                <a:solidFill>
                  <a:schemeClr val="tx2">
                    <a:satMod val="200000"/>
                  </a:schemeClr>
                </a:solidFill>
              </a:rPr>
              <a:t>b.vermot-gauchy@wanadoo.fr</a:t>
            </a:r>
            <a:endParaRPr lang="fr-FR" sz="2800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8195" name="Picture 2" descr="d:\Users\Vermot-Gauchy\Desktop\Un conte peut en cacher un autre - 2017\Le Loup qui découvrait le pays des cont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714500"/>
            <a:ext cx="4438650" cy="4467225"/>
          </a:xfrm>
        </p:spPr>
      </p:pic>
      <p:pic>
        <p:nvPicPr>
          <p:cNvPr id="8196" name="Picture 3" descr="d:\Users\Vermot-Gauchy\Desktop\Un conte peut en cacher un autre - 2017\Le Loup qui cherchait une amoureu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928813"/>
            <a:ext cx="4038600" cy="40386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i="1" dirty="0" smtClean="0">
                <a:solidFill>
                  <a:schemeClr val="tx2">
                    <a:satMod val="200000"/>
                  </a:schemeClr>
                </a:solidFill>
              </a:rPr>
              <a:t>Un conte peut en cacher un autre</a:t>
            </a:r>
            <a:endParaRPr lang="fr-FR" sz="3600" i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9219" name="Picture 2" descr="d:\Users\Vermot-Gauchy\Desktop\Un conte peut en cacher un autre - 2017\Un conte peut en cacher un autre - Documents\Un conte peut en cacher un autre - 2017 - Affiche du fil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357313"/>
            <a:ext cx="3751262" cy="5002212"/>
          </a:xfrm>
        </p:spPr>
      </p:pic>
      <p:pic>
        <p:nvPicPr>
          <p:cNvPr id="9220" name="Picture 3" descr="d:\Users\Vermot-Gauchy\Desktop\Un conte peut en cacher un autre - 2017\Un conte peut en cacher un autre - Documents\Un conte peut en cacher un autre - Couvertu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285875"/>
            <a:ext cx="3513138" cy="511175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tx2">
                    <a:satMod val="200000"/>
                  </a:schemeClr>
                </a:solidFill>
              </a:rPr>
              <a:t>Adaptation, pastiche, parodie</a:t>
            </a:r>
            <a:endParaRPr lang="fr-FR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Espace réservé du texte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/>
            <a:endParaRPr lang="fr-FR" smtClean="0"/>
          </a:p>
          <a:p>
            <a:pPr marL="53975"/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4100" smtClean="0">
                <a:solidFill>
                  <a:srgbClr val="FF0000"/>
                </a:solidFill>
              </a:rPr>
              <a:t>Des difficultés pour l’élève :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mtClean="0"/>
              <a:t>1) La connaissance des contes originaux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mtClean="0"/>
              <a:t>2) La tonalité du livre de Roald DAHL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mtClean="0"/>
              <a:t>3) La tonalité des deux films (rire, pleurer, avoir peur)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fr-FR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4000" smtClean="0">
                <a:solidFill>
                  <a:srgbClr val="FF0000"/>
                </a:solidFill>
              </a:rPr>
              <a:t>Des difficultés pour l’enseignant :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mtClean="0"/>
              <a:t>1) Faire comprendre le pastiche ou la parodie (la réécriture)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mtClean="0"/>
              <a:t>2) Faire comprendre les différences entre les contes, le livre, les films (l’adaptation)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fr-FR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4400" b="1" smtClean="0">
                <a:solidFill>
                  <a:srgbClr val="FF0000"/>
                </a:solidFill>
              </a:rPr>
              <a:t>On ne pastiche ou on ne parodie que des textes connus (interxtualité : hypotexte -&gt; hypertexte)</a:t>
            </a:r>
            <a:endParaRPr lang="fr-FR" sz="4400" b="1" dirty="0">
              <a:solidFill>
                <a:srgbClr val="FF0000"/>
              </a:solidFill>
            </a:endParaRPr>
          </a:p>
        </p:txBody>
      </p:sp>
      <p:pic>
        <p:nvPicPr>
          <p:cNvPr id="10245" name="Picture 2" descr="d:\Users\Vermot-Gauchy\Desktop\Un conte peut en cacher un autre - 2017\Un conte peut en cacher un autre - Photogrammes\LFDP_cca_lou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0" y="-14859000"/>
            <a:ext cx="51212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33210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Users\Vermot-Gauchy\Desktop\Un conte peut en cacher un autre - 2017\Un conte peut en cacher un autre - Photogrammes\LFDP_cc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798888"/>
            <a:ext cx="471487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d:\Users\Vermot-Gauchy\Desktop\Un conte peut en cacher un autre - 2017\Un conte peut en cacher un autre - Photogrammes\LFDP_cc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7188"/>
            <a:ext cx="482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tx2">
                    <a:satMod val="200000"/>
                  </a:schemeClr>
                </a:solidFill>
              </a:rPr>
              <a:t>					Le film : 						des choix</a:t>
            </a:r>
            <a:endParaRPr lang="fr-FR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857750" y="1500188"/>
            <a:ext cx="4143375" cy="4578350"/>
          </a:xfrm>
        </p:spPr>
        <p:txBody>
          <a:bodyPr>
            <a:normAutofit fontScale="2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fr-FR" b="1" dirty="0" smtClean="0">
              <a:solidFill>
                <a:srgbClr val="FF0000"/>
              </a:solidFill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9600" b="1" dirty="0" smtClean="0">
                <a:solidFill>
                  <a:srgbClr val="FF0000"/>
                </a:solidFill>
                <a:latin typeface="+mj-lt"/>
              </a:rPr>
              <a:t>NARRATION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fr-FR" sz="8000" b="1" dirty="0" smtClean="0">
              <a:solidFill>
                <a:srgbClr val="FF0000"/>
              </a:solidFill>
              <a:latin typeface="+mj-lt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8000" dirty="0" smtClean="0">
                <a:latin typeface="+mj-lt"/>
              </a:rPr>
              <a:t>- Arc narratif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8000" dirty="0" smtClean="0">
                <a:latin typeface="+mj-lt"/>
              </a:rPr>
              <a:t>- Création d’un narrateur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8000" dirty="0" smtClean="0">
                <a:latin typeface="+mj-lt"/>
              </a:rPr>
              <a:t>- Cohérence des sujets et des personnages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8000" dirty="0" smtClean="0">
                <a:latin typeface="+mj-lt"/>
              </a:rPr>
              <a:t>- Suppression du dernier texte : pourquoi ?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fr-FR" sz="8000" dirty="0" smtClean="0">
              <a:latin typeface="+mj-lt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9600" b="1" dirty="0" smtClean="0">
                <a:solidFill>
                  <a:srgbClr val="FF0000"/>
                </a:solidFill>
                <a:latin typeface="+mj-lt"/>
              </a:rPr>
              <a:t>ESTHETIQUE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fr-FR" sz="8000" b="1" dirty="0" smtClean="0">
              <a:solidFill>
                <a:srgbClr val="FF0000"/>
              </a:solidFill>
              <a:latin typeface="+mj-lt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8000" dirty="0" smtClean="0">
                <a:latin typeface="+mj-lt"/>
              </a:rPr>
              <a:t>Choix d’un style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8000" dirty="0" smtClean="0">
                <a:latin typeface="+mj-lt"/>
              </a:rPr>
              <a:t>Choix de tonalités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sz="8000" dirty="0" smtClean="0">
                <a:latin typeface="+mj-lt"/>
              </a:rPr>
              <a:t>Image et son (paroles, bruits, musique)</a:t>
            </a:r>
            <a:endParaRPr lang="fr-FR" sz="8000" dirty="0">
              <a:latin typeface="+mj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357313"/>
            <a:ext cx="74390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tx2">
                    <a:satMod val="200000"/>
                  </a:schemeClr>
                </a:solidFill>
              </a:rPr>
              <a:t>La morale du film ?</a:t>
            </a:r>
            <a:endParaRPr lang="fr-FR" b="1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tx2">
                    <a:satMod val="200000"/>
                  </a:schemeClr>
                </a:solidFill>
              </a:rPr>
              <a:t>La violence</a:t>
            </a:r>
            <a:endParaRPr lang="fr-FR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Espace réservé du texte 4"/>
          <p:cNvSpPr>
            <a:spLocks noGrp="1"/>
          </p:cNvSpPr>
          <p:nvPr>
            <p:ph type="body" idx="2"/>
          </p:nvPr>
        </p:nvSpPr>
        <p:spPr>
          <a:xfrm>
            <a:off x="685800" y="642938"/>
            <a:ext cx="2514600" cy="5364162"/>
          </a:xfrm>
        </p:spPr>
        <p:txBody>
          <a:bodyPr/>
          <a:lstStyle/>
          <a:p>
            <a:pPr marL="53975"/>
            <a:r>
              <a:rPr lang="fr-FR" b="1" smtClean="0"/>
              <a:t>Voir Bruno BETTELHEIM, </a:t>
            </a:r>
            <a:r>
              <a:rPr lang="fr-FR" b="1" i="1" smtClean="0"/>
              <a:t>Psychanalyse des contes de fées</a:t>
            </a:r>
          </a:p>
          <a:p>
            <a:pPr marL="53975"/>
            <a:endParaRPr lang="fr-FR" b="1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Dans le livre comme dans le film :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- Insistance sur la cruauté des contes originaux 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Mais atténuation de la violence par  l’humour et, dans le film, par l’ellipse ou le hors-champ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Importance du dessin pour faire accepter cette violence</a:t>
            </a:r>
            <a:endParaRPr lang="fr-FR" dirty="0"/>
          </a:p>
        </p:txBody>
      </p:sp>
      <p:pic>
        <p:nvPicPr>
          <p:cNvPr id="13317" name="Picture 2" descr="d:\Users\Vermot-Gauchy\Desktop\Un conte peut en cacher un autre - 2017\Psychanalyse des contes de fé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857375"/>
            <a:ext cx="2928938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tx2">
                    <a:satMod val="200000"/>
                  </a:schemeClr>
                </a:solidFill>
              </a:rPr>
              <a:t>L’itinéraire des personnages</a:t>
            </a:r>
            <a:endParaRPr lang="fr-FR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>
          <a:xfrm>
            <a:off x="571500" y="1214438"/>
            <a:ext cx="4000500" cy="54292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fr-FR" sz="2000" b="1" dirty="0" smtClean="0">
                <a:latin typeface="+mj-lt"/>
              </a:rPr>
              <a:t>Un changement de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point de vue</a:t>
            </a:r>
            <a:r>
              <a:rPr lang="fr-FR" sz="2000" b="1" dirty="0" smtClean="0">
                <a:latin typeface="+mj-lt"/>
              </a:rPr>
              <a:t> : de celui des personnages « héros », à celui du loup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fr-FR" sz="2000" b="1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fr-FR" sz="2000" b="1" dirty="0" smtClean="0">
                <a:latin typeface="+mj-lt"/>
              </a:rPr>
              <a:t>Le motif récurrent de la quête du « héros-loup » : la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vengeance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fr-FR" sz="2000" b="1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fr-FR" sz="2000" b="1" dirty="0" smtClean="0">
                <a:latin typeface="+mj-lt"/>
              </a:rPr>
              <a:t>Une quête qui débouche sur l’attendrissement et le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pardon</a:t>
            </a:r>
            <a:r>
              <a:rPr lang="fr-FR" sz="2000" b="1" dirty="0" smtClean="0">
                <a:latin typeface="+mj-lt"/>
              </a:rPr>
              <a:t> -&gt;</a:t>
            </a:r>
          </a:p>
          <a:p>
            <a:pPr marL="512064" indent="-457200" fontAlgn="auto">
              <a:spcAft>
                <a:spcPts val="0"/>
              </a:spcAft>
              <a:buFont typeface="Wingdings"/>
              <a:buAutoNum type="alphaLcParenR"/>
              <a:defRPr/>
            </a:pPr>
            <a:r>
              <a:rPr lang="fr-FR" sz="2000" b="1" dirty="0" smtClean="0">
                <a:latin typeface="+mj-lt"/>
              </a:rPr>
              <a:t>Leçon donnée à l’homme par le « monstre</a:t>
            </a:r>
          </a:p>
          <a:p>
            <a:pPr marL="512064" indent="-457200" fontAlgn="auto">
              <a:spcAft>
                <a:spcPts val="0"/>
              </a:spcAft>
              <a:buFont typeface="Wingdings"/>
              <a:buAutoNum type="alphaLcParenR"/>
              <a:defRPr/>
            </a:pPr>
            <a:r>
              <a:rPr lang="fr-FR" sz="2000" b="1" dirty="0" smtClean="0">
                <a:latin typeface="+mj-lt"/>
              </a:rPr>
              <a:t>Remise en question de l’anthropocentrisme</a:t>
            </a:r>
            <a:endParaRPr lang="fr-FR" sz="2000" b="1" dirty="0">
              <a:latin typeface="+mj-lt"/>
            </a:endParaRPr>
          </a:p>
        </p:txBody>
      </p:sp>
      <p:pic>
        <p:nvPicPr>
          <p:cNvPr id="14340" name="Picture 2" descr="d:\Users\Vermot-Gauchy\Desktop\Un conte peut en cacher un autre - 2017\Quentin Bl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313"/>
            <a:ext cx="43243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tx2">
                    <a:satMod val="200000"/>
                  </a:schemeClr>
                </a:solidFill>
              </a:rPr>
              <a:t>Un écueil à éviter</a:t>
            </a:r>
            <a:endParaRPr lang="fr-FR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2"/>
          </p:nvPr>
        </p:nvSpPr>
        <p:spPr>
          <a:xfrm>
            <a:off x="1714500" y="2928938"/>
            <a:ext cx="1485900" cy="3078162"/>
          </a:xfrm>
        </p:spPr>
        <p:txBody>
          <a:bodyPr/>
          <a:lstStyle/>
          <a:p>
            <a:pPr marL="53975"/>
            <a:endParaRPr lang="fr-FR" smtClean="0"/>
          </a:p>
        </p:txBody>
      </p:sp>
      <p:sp>
        <p:nvSpPr>
          <p:cNvPr id="1536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188" y="1285875"/>
            <a:ext cx="8486775" cy="1143000"/>
          </a:xfrm>
        </p:spPr>
        <p:txBody>
          <a:bodyPr/>
          <a:lstStyle/>
          <a:p>
            <a:r>
              <a:rPr lang="fr-FR" sz="2400" b="1" smtClean="0">
                <a:solidFill>
                  <a:srgbClr val="FF0000"/>
                </a:solidFill>
              </a:rPr>
              <a:t>Transversalité</a:t>
            </a:r>
            <a:r>
              <a:rPr lang="fr-FR" sz="2400" smtClean="0"/>
              <a:t>, analyse filmique ou film-prétexte ?</a:t>
            </a:r>
          </a:p>
          <a:p>
            <a:r>
              <a:rPr lang="fr-FR" sz="2400" smtClean="0"/>
              <a:t>Le film est un </a:t>
            </a:r>
            <a:r>
              <a:rPr lang="fr-FR" sz="2400" b="1" smtClean="0">
                <a:solidFill>
                  <a:srgbClr val="FF0000"/>
                </a:solidFill>
              </a:rPr>
              <a:t>« texte » </a:t>
            </a:r>
            <a:r>
              <a:rPr lang="fr-FR" sz="2400" smtClean="0"/>
              <a:t>comme les autres, avec son « écriture », et, en ce sens, il doit être étudié comme tel</a:t>
            </a:r>
          </a:p>
        </p:txBody>
      </p:sp>
      <p:pic>
        <p:nvPicPr>
          <p:cNvPr id="15365" name="Picture 2" descr="d:\Users\Vermot-Gauchy\Desktop\Un conte peut en cacher un autre - 2017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786063"/>
            <a:ext cx="6572250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236</Words>
  <PresentationFormat>Affichage à l'écran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Métro</vt:lpstr>
      <vt:lpstr>FORMATION DU 13 10 2021 b.vermot-gauchy@wanadoo.fr</vt:lpstr>
      <vt:lpstr>Un conte peut en cacher un autre</vt:lpstr>
      <vt:lpstr>Adaptation, pastiche, parodie</vt:lpstr>
      <vt:lpstr>     Le film :       des choix</vt:lpstr>
      <vt:lpstr>La morale du film ?</vt:lpstr>
      <vt:lpstr>La violence</vt:lpstr>
      <vt:lpstr>L’itinéraire des personnages</vt:lpstr>
      <vt:lpstr>Un écueil à éviter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07 10 2020</dc:title>
  <dc:creator>Vermot-Gauchy</dc:creator>
  <cp:lastModifiedBy>Vermot-Gauchy</cp:lastModifiedBy>
  <cp:revision>18</cp:revision>
  <dcterms:created xsi:type="dcterms:W3CDTF">2020-09-22T13:36:48Z</dcterms:created>
  <dcterms:modified xsi:type="dcterms:W3CDTF">2021-09-29T10:04:55Z</dcterms:modified>
</cp:coreProperties>
</file>